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83" r:id="rId11"/>
    <p:sldId id="260" r:id="rId12"/>
    <p:sldId id="308" r:id="rId13"/>
    <p:sldId id="309" r:id="rId14"/>
    <p:sldId id="311" r:id="rId15"/>
    <p:sldId id="267" r:id="rId16"/>
    <p:sldId id="310" r:id="rId17"/>
    <p:sldId id="312" r:id="rId18"/>
    <p:sldId id="313" r:id="rId19"/>
    <p:sldId id="314" r:id="rId20"/>
    <p:sldId id="315" r:id="rId21"/>
    <p:sldId id="286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  <p:sldId id="302" r:id="rId37"/>
    <p:sldId id="303" r:id="rId38"/>
  </p:sldIdLst>
  <p:sldSz cx="9144000" cy="5143500" type="screen16x9"/>
  <p:notesSz cx="6858000" cy="9144000"/>
  <p:embeddedFontLst>
    <p:embeddedFont>
      <p:font typeface="Economica" panose="02000506040000020004" pitchFamily="2" charset="77"/>
      <p:regular r:id="rId40"/>
      <p:bold r:id="rId41"/>
      <p:italic r:id="rId42"/>
      <p:boldItalic r:id="rId43"/>
    </p:embeddedFont>
    <p:embeddedFont>
      <p:font typeface="Lobster" pitchFamily="2" charset="77"/>
      <p:regular r:id="rId44"/>
    </p:embeddedFont>
    <p:embeddedFont>
      <p:font typeface="Open Sans" panose="020B0606030504020204" pitchFamily="34" charset="0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3"/>
    <p:restoredTop sz="94726"/>
  </p:normalViewPr>
  <p:slideViewPr>
    <p:cSldViewPr snapToGrid="0">
      <p:cViewPr varScale="1">
        <p:scale>
          <a:sx n="154" d="100"/>
          <a:sy n="154" d="100"/>
        </p:scale>
        <p:origin x="100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ce.com/career-advice/20-programming-languages-that-developers-love-the-most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9b5bd80c8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9b5bd80c8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d440c1705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d440c1705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9ad75d1980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9ad75d1980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b5bd80c8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9b5bd80c8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9b5bd80c8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9b5bd80c8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9b5bd80c8e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9b5bd80c8e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b5bd80c8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9b5bd80c8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9b5bd80c8e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9b5bd80c8e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9b5bd80c8e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9b5bd80c8e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7d440c1705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7d440c1705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c889c2d58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c889c2d58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6ffefaa836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6ffefaa836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ea8d468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ea8d468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Prize 1 chosen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6ffefaa836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6ffefaa836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6ffefaa836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6ffefaa836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ffefaa836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ffefaa836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ffefaa836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ffefaa836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https://www.dice.com/career-advice/20-programming-languages-that-developers-love-the-most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9ad75d198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9ad75d198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9ad75d198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9ad75d198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9ad75d198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9ad75d198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9ad75d198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9ad75d198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d440c1705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d440c1705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ffefaa83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ffefaa83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b5bd80c8e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b5bd80c8e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b5bd80c8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b5bd80c8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ad75d198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ad75d198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ad75d198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9ad75d198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ad75d198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ad75d198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spberrypi/debugprobe/releas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jects.raspberrypi.org/en/projects/getting-started-with-the-pico/3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p-rs/rp-hal" TargetMode="External"/><Relationship Id="rId2" Type="http://schemas.openxmlformats.org/officeDocument/2006/relationships/hyperlink" Target="https://murraytodd.medium.com/learning-rust-with-embedded-programming-on-rp2040-e784389d2d3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p-rs/rp2040-project-template.gi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ce.com/career-advice/cobol-developers-last-great-task-transitioning-away-from-i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ce.com/career-advice/cobol-developers-last-great-task-transitioning-away-from-i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raspberrypi.org/en/projects/getting-started-with-the-pico/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jects.raspberrypi.org/en/projects/getting-started-with-the-pico/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017325"/>
            <a:ext cx="3192000" cy="19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err="1"/>
              <a:t>HackED</a:t>
            </a:r>
            <a:r>
              <a:rPr lang="en" sz="4000" dirty="0"/>
              <a:t> 2025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Raspberry Pi Pico</a:t>
            </a:r>
            <a:br>
              <a:rPr lang="en" sz="4000" dirty="0"/>
            </a:br>
            <a:r>
              <a:rPr lang="en" sz="4000" dirty="0"/>
              <a:t>with Rust</a:t>
            </a:r>
            <a:endParaRPr sz="40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Steven Knudsen, PhD PEng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knud@ualberta.ca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9" name="Google Shape;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37176" cy="47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1025" y="549725"/>
            <a:ext cx="4416174" cy="33121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0"/>
          <p:cNvSpPr/>
          <p:nvPr/>
        </p:nvSpPr>
        <p:spPr>
          <a:xfrm>
            <a:off x="7260300" y="303300"/>
            <a:ext cx="1143600" cy="1592400"/>
          </a:xfrm>
          <a:prstGeom prst="rect">
            <a:avLst/>
          </a:prstGeom>
          <a:noFill/>
          <a:ln w="381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40"/>
          <p:cNvSpPr/>
          <p:nvPr/>
        </p:nvSpPr>
        <p:spPr>
          <a:xfrm>
            <a:off x="5295150" y="3923975"/>
            <a:ext cx="2774100" cy="859500"/>
          </a:xfrm>
          <a:prstGeom prst="wedgeRectCallout">
            <a:avLst>
              <a:gd name="adj1" fmla="val 37695"/>
              <a:gd name="adj2" fmla="val -285256"/>
            </a:avLst>
          </a:prstGeom>
          <a:noFill/>
          <a:ln w="9525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NOT THE SAME!</a:t>
            </a:r>
            <a:endParaRPr sz="1900" b="1" dirty="0">
              <a:solidFill>
                <a:srgbClr val="99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Assumptions</a:t>
            </a: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You know how to program in at least one of the languages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Python or C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Rust, preferably…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You have Pico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</a:t>
            </a:r>
            <a:r>
              <a:rPr lang="en-CA" dirty="0"/>
              <a:t>o</a:t>
            </a:r>
            <a:r>
              <a:rPr lang="en" dirty="0"/>
              <a:t>u have the official Pico debug tools, or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have a </a:t>
            </a:r>
            <a:r>
              <a:rPr lang="en" dirty="0" err="1"/>
              <a:t>Segger</a:t>
            </a:r>
            <a:r>
              <a:rPr lang="en" dirty="0"/>
              <a:t> debug probe, or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 second Pico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8CA9F-CDF7-B716-EC9A-3DFCD9A9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2F38A-6A1F-DFA6-A681-057E5CB3D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5225"/>
            <a:ext cx="8520600" cy="1185466"/>
          </a:xfrm>
        </p:spPr>
        <p:txBody>
          <a:bodyPr/>
          <a:lstStyle/>
          <a:p>
            <a:r>
              <a:rPr lang="en-US" dirty="0"/>
              <a:t>Visit rust-</a:t>
            </a:r>
            <a:r>
              <a:rPr lang="en-US" dirty="0" err="1"/>
              <a:t>lang.org</a:t>
            </a:r>
            <a:r>
              <a:rPr lang="en-US" dirty="0"/>
              <a:t>/tools/install to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rustup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Tool that installs and manages Rust</a:t>
            </a:r>
          </a:p>
          <a:p>
            <a:r>
              <a:rPr lang="en-US" dirty="0"/>
              <a:t>Rust is developed on a 6-week sprint, good to update often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4EBCD-3449-E4DA-7E42-45D8D72CEBDF}"/>
              </a:ext>
            </a:extLst>
          </p:cNvPr>
          <p:cNvSpPr txBox="1"/>
          <p:nvPr/>
        </p:nvSpPr>
        <p:spPr>
          <a:xfrm>
            <a:off x="2402379" y="273281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rustup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self update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rustup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update stable</a:t>
            </a:r>
          </a:p>
        </p:txBody>
      </p:sp>
    </p:spTree>
    <p:extLst>
      <p:ext uri="{BB962C8B-B14F-4D97-AF65-F5344CB8AC3E}">
        <p14:creationId xmlns:p14="http://schemas.microsoft.com/office/powerpoint/2010/main" val="3634249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30226-78D9-1AC4-7710-11DC5D1E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rp-rs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7CF53-0ABF-9F52-F9A7-A83CC67B3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5225"/>
            <a:ext cx="8520600" cy="1102339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project that supports a Rust HAL (hardware abstraction layer) that enabled embedded programming in Rust on the Raspberry Pi Pico family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97D970-B31F-9FCA-B8A0-8845253A4620}"/>
              </a:ext>
            </a:extLst>
          </p:cNvPr>
          <p:cNvSpPr txBox="1"/>
          <p:nvPr/>
        </p:nvSpPr>
        <p:spPr>
          <a:xfrm>
            <a:off x="1928553" y="2443392"/>
            <a:ext cx="5724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rustup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target add thumbv6m-none-eabi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cargo install flip-link</a:t>
            </a: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B654D-E234-4CBA-DA57-BFE80DDF8E50}"/>
              </a:ext>
            </a:extLst>
          </p:cNvPr>
          <p:cNvSpPr txBox="1"/>
          <p:nvPr/>
        </p:nvSpPr>
        <p:spPr>
          <a:xfrm>
            <a:off x="1130531" y="3873731"/>
            <a:ext cx="7067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 have dependency issues. Ubuntu 24.04 needed </a:t>
            </a:r>
            <a:r>
              <a:rPr lang="en-US" dirty="0" err="1"/>
              <a:t>libudev</a:t>
            </a:r>
            <a:r>
              <a:rPr lang="en-US" dirty="0"/>
              <a:t>-dev installed, for example</a:t>
            </a:r>
          </a:p>
        </p:txBody>
      </p:sp>
    </p:spTree>
    <p:extLst>
      <p:ext uri="{BB962C8B-B14F-4D97-AF65-F5344CB8AC3E}">
        <p14:creationId xmlns:p14="http://schemas.microsoft.com/office/powerpoint/2010/main" val="3597909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4B41-86AE-CAB2-D1E5-7BFE8874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VSCode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B590C-0D70-8F52-DB88-ED7AD357D6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rust-analyzer, Debugger for probe-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Install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crates</a:t>
            </a:r>
            <a:r>
              <a:rPr lang="en-US" dirty="0"/>
              <a:t> — Keeps crates up to date</a:t>
            </a:r>
          </a:p>
          <a:p>
            <a:endParaRPr lang="en-US" dirty="0"/>
          </a:p>
          <a:p>
            <a:r>
              <a:rPr lang="en-US" dirty="0"/>
              <a:t>Get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debugprobe_on_pico.u2f </a:t>
            </a:r>
            <a:r>
              <a:rPr lang="en-US" dirty="0"/>
              <a:t>from  </a:t>
            </a:r>
            <a:r>
              <a:rPr lang="en-US" dirty="0">
                <a:hlinkClick r:id="rId2"/>
              </a:rPr>
              <a:t>github.com/raspberrypi/debugprobe/releases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Drag and drop programming with </a:t>
            </a:r>
            <a:r>
              <a:rPr lang="en-US" dirty="0" err="1"/>
              <a:t>pico</a:t>
            </a:r>
            <a:r>
              <a:rPr lang="en-US" dirty="0"/>
              <a:t> in bootloader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063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l="26037" r="37108"/>
          <a:stretch/>
        </p:blipFill>
        <p:spPr>
          <a:xfrm>
            <a:off x="5619950" y="0"/>
            <a:ext cx="2784051" cy="503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Pico in boot select (</a:t>
            </a:r>
            <a:r>
              <a:rPr lang="en" dirty="0" err="1"/>
              <a:t>bootsel</a:t>
            </a:r>
            <a:r>
              <a:rPr lang="en" dirty="0"/>
              <a:t>) mode</a:t>
            </a:r>
            <a:endParaRPr dirty="0"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Unplug Pico from USB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Press and hold </a:t>
            </a:r>
            <a:r>
              <a:rPr lang="en" dirty="0" err="1"/>
              <a:t>bootsel</a:t>
            </a:r>
            <a:r>
              <a:rPr lang="en" dirty="0"/>
              <a:t> button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Plug Pico into USB and wait a few seconds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Release </a:t>
            </a:r>
            <a:r>
              <a:rPr lang="en" dirty="0" err="1"/>
              <a:t>bootsel</a:t>
            </a:r>
            <a:r>
              <a:rPr lang="en" dirty="0"/>
              <a:t> button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Pico appears as storage device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Drag and drop u2f image</a:t>
            </a:r>
          </a:p>
        </p:txBody>
      </p:sp>
      <p:sp>
        <p:nvSpPr>
          <p:cNvPr id="140" name="Google Shape;140;p24"/>
          <p:cNvSpPr txBox="1"/>
          <p:nvPr/>
        </p:nvSpPr>
        <p:spPr>
          <a:xfrm>
            <a:off x="909900" y="4657225"/>
            <a:ext cx="575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https://projects.raspberrypi.org/en/projects/getting-started-with-the-pico/3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3D8E-251F-CB06-4BE3-6A58F2980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Probe-</a:t>
            </a:r>
            <a:r>
              <a:rPr lang="en-US" dirty="0" err="1"/>
              <a:t>rs</a:t>
            </a:r>
            <a:r>
              <a:rPr lang="en-US" dirty="0"/>
              <a:t> – </a:t>
            </a:r>
            <a:r>
              <a:rPr lang="en-US" dirty="0" err="1"/>
              <a:t>gdb</a:t>
            </a:r>
            <a:r>
              <a:rPr lang="en-US" dirty="0"/>
              <a:t> effectively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736C6-5B27-A3A3-FB81-4586DA9351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probe-</a:t>
            </a:r>
            <a:r>
              <a:rPr lang="en-US" dirty="0" err="1"/>
              <a:t>rs</a:t>
            </a:r>
            <a:endParaRPr lang="en-US" dirty="0"/>
          </a:p>
          <a:p>
            <a:r>
              <a:rPr lang="en-US" dirty="0"/>
              <a:t>Check for </a:t>
            </a:r>
            <a:r>
              <a:rPr lang="en-US" dirty="0" err="1"/>
              <a:t>pico</a:t>
            </a:r>
            <a:r>
              <a:rPr lang="en-US" dirty="0"/>
              <a:t> probe and show output</a:t>
            </a:r>
          </a:p>
          <a:p>
            <a:r>
              <a:rPr lang="en-US" dirty="0"/>
              <a:t>Could use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cargo install --locked probe-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-tools</a:t>
            </a:r>
            <a:r>
              <a:rPr lang="en-US" dirty="0"/>
              <a:t>, but instead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curl --proto </a:t>
            </a:r>
            <a:r>
              <a:rPr lang="en-CA" sz="1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'=</a:t>
            </a:r>
            <a:r>
              <a:rPr lang="en-CA" sz="12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https'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--tlsv1.2 -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LsSf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/probe-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/probe-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/releases/latest/download/probe-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-tools-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installer.sh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CA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buNone/>
            </a:pPr>
            <a:endParaRPr lang="en-CA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buNone/>
            </a:pP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probe-</a:t>
            </a:r>
            <a:r>
              <a:rPr lang="en-CA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CA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</a:p>
          <a:p>
            <a:pPr marL="11430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The following debug probes were found:</a:t>
            </a:r>
          </a:p>
          <a:p>
            <a:pPr marL="11430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[0]: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Debugprobe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Pico (CMSIS-DAP) – 2e8a:000c:E6616407E33CA42F (CMSIS-DAP)</a:t>
            </a:r>
          </a:p>
          <a:p>
            <a:pPr marL="114300" indent="0">
              <a:buNone/>
            </a:pPr>
            <a:endParaRPr lang="en-US" sz="1200" dirty="0"/>
          </a:p>
          <a:p>
            <a:r>
              <a:rPr lang="en-US" dirty="0"/>
              <a:t>Be sure to set up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udev</a:t>
            </a:r>
            <a:r>
              <a:rPr lang="en-US" dirty="0"/>
              <a:t> rules in Linux</a:t>
            </a:r>
          </a:p>
        </p:txBody>
      </p:sp>
    </p:spTree>
    <p:extLst>
      <p:ext uri="{BB962C8B-B14F-4D97-AF65-F5344CB8AC3E}">
        <p14:creationId xmlns:p14="http://schemas.microsoft.com/office/powerpoint/2010/main" val="2048519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86E9B-719F-CAFE-B044-E1AF0E73A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Blinky program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92B34-FA23-9C0B-33F0-328C47987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Borrow from Murray Todd on Medium</a:t>
            </a:r>
            <a:br>
              <a:rPr lang="en-US" dirty="0"/>
            </a:br>
            <a:br>
              <a:rPr lang="en-US" dirty="0"/>
            </a:br>
            <a:r>
              <a:rPr lang="en-US" sz="1200" dirty="0">
                <a:hlinkClick r:id="rId2"/>
              </a:rPr>
              <a:t>https://murraytodd.medium.com/learning-rust-with-embedded-programming-on-rp2040-e784389d2d3d</a:t>
            </a:r>
            <a:r>
              <a:rPr lang="en-US" sz="1200" dirty="0"/>
              <a:t> </a:t>
            </a:r>
            <a:endParaRPr lang="en-US" dirty="0"/>
          </a:p>
          <a:p>
            <a:endParaRPr lang="en-US" dirty="0"/>
          </a:p>
          <a:p>
            <a:r>
              <a:rPr lang="en-US" dirty="0"/>
              <a:t>Use hardware abstraction layer (HAL) from </a:t>
            </a:r>
            <a:r>
              <a:rPr lang="en-US" dirty="0" err="1"/>
              <a:t>rp-rs</a:t>
            </a:r>
            <a:r>
              <a:rPr lang="en-US" dirty="0"/>
              <a:t> project</a:t>
            </a:r>
          </a:p>
          <a:p>
            <a:r>
              <a:rPr lang="en-US" dirty="0">
                <a:hlinkClick r:id="rId3"/>
              </a:rPr>
              <a:t>https://github.com/rp-rs</a:t>
            </a:r>
            <a:endParaRPr lang="en-US" dirty="0"/>
          </a:p>
          <a:p>
            <a:r>
              <a:rPr lang="en-US" dirty="0"/>
              <a:t>Go to rp2040-project-template, clone</a:t>
            </a:r>
            <a:br>
              <a:rPr lang="en-US" dirty="0"/>
            </a:br>
            <a:br>
              <a:rPr lang="en-US" dirty="0"/>
            </a:b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https://github.com/rp-rs/rp2040-project-template.git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024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FB74-C3B0-155F-5EDA-3ADDB14B7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VSCode</a:t>
            </a:r>
            <a:r>
              <a:rPr lang="en-US" dirty="0"/>
              <a:t>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99A34-3AEE-EBCD-DD82-A630818375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the template folder in </a:t>
            </a:r>
            <a:r>
              <a:rPr lang="en-US" dirty="0" err="1"/>
              <a:t>VSCode</a:t>
            </a:r>
            <a:endParaRPr lang="en-US" dirty="0"/>
          </a:p>
          <a:p>
            <a:r>
              <a:rPr lang="en-US" dirty="0"/>
              <a:t>Check in .cargo/</a:t>
            </a:r>
            <a:r>
              <a:rPr lang="en-US" dirty="0" err="1"/>
              <a:t>config.toml</a:t>
            </a:r>
            <a:r>
              <a:rPr lang="en-US" dirty="0"/>
              <a:t> that </a:t>
            </a:r>
            <a:br>
              <a:rPr lang="en-US" dirty="0"/>
            </a:br>
            <a:br>
              <a:rPr lang="en-US" dirty="0"/>
            </a:b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runner = "probe-</a:t>
            </a:r>
            <a:r>
              <a:rPr lang="en-CA" b="0" i="0" u="none" strike="noStrike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 --chip RP2040 --protocol </a:t>
            </a:r>
            <a:r>
              <a:rPr lang="en-CA" b="0" i="0" u="none" strike="noStrike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swd</a:t>
            </a: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b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In </a:t>
            </a:r>
            <a:r>
              <a:rPr lang="en-US" dirty="0" err="1"/>
              <a:t>Cargo.toml</a:t>
            </a:r>
            <a:r>
              <a:rPr lang="en-US" dirty="0"/>
              <a:t> rename the project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rp2040-blinky</a:t>
            </a:r>
          </a:p>
          <a:p>
            <a:r>
              <a:rPr lang="en-US" dirty="0"/>
              <a:t>In .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launch.json</a:t>
            </a:r>
            <a:r>
              <a:rPr lang="en-US" dirty="0"/>
              <a:t> change</a:t>
            </a:r>
            <a:br>
              <a:rPr lang="en-US" dirty="0"/>
            </a:br>
            <a:r>
              <a:rPr lang="en-CA" sz="1400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CA" sz="1400" b="0" i="0" u="none" strike="noStrike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programBinary</a:t>
            </a:r>
            <a:r>
              <a:rPr lang="en-CA" sz="1400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"target/thumbv6m-none-eabi/debug/rp2040-project-template”</a:t>
            </a:r>
            <a:br>
              <a:rPr lang="en-US" sz="1400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i="0" u="none" strike="noStrike" dirty="0">
                <a:solidFill>
                  <a:schemeClr val="tx1"/>
                </a:solidFill>
                <a:effectLst/>
                <a:latin typeface="source-code-pro"/>
              </a:rPr>
              <a:t>to</a:t>
            </a:r>
            <a:br>
              <a:rPr lang="en-US" b="0" i="0" u="none" strike="noStrike" dirty="0">
                <a:solidFill>
                  <a:schemeClr val="tx1"/>
                </a:solidFill>
                <a:effectLst/>
                <a:latin typeface="source-code-pro"/>
              </a:rPr>
            </a:br>
            <a:r>
              <a:rPr lang="en-CA" sz="1400" b="0" i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CA" sz="1400" b="0" i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programBinary</a:t>
            </a:r>
            <a:r>
              <a:rPr lang="en-CA" sz="1400" b="0" i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"target/thumbv6m-none-eabi/debug/rp2040-blinky"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730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C3C0C-B679-3D8E-22BB-4092494CF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VSCode</a:t>
            </a:r>
            <a:r>
              <a:rPr lang="en-US" dirty="0"/>
              <a:t>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32D5F0-9A5E-8A1E-D888-D06C64B77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.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launch.json</a:t>
            </a:r>
            <a:r>
              <a:rPr lang="en-US" dirty="0"/>
              <a:t>, uncomment the line</a:t>
            </a:r>
            <a:br>
              <a:rPr lang="en-US" dirty="0"/>
            </a:b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CA" b="0" i="0" u="none" strike="noStrike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svdFile</a:t>
            </a: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": "./.</a:t>
            </a:r>
            <a:r>
              <a:rPr lang="en-CA" b="0" i="0" u="none" strike="noStrike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vscode</a:t>
            </a:r>
            <a:r>
              <a:rPr lang="en-CA" b="0" i="0" u="none" strike="noStrike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/rp2040.svd"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CA" b="0" i="0" u="none" strike="noStrike" dirty="0">
                <a:solidFill>
                  <a:srgbClr val="2424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anually download </a:t>
            </a:r>
            <a:r>
              <a:rPr lang="en-C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rp2040.svd from</a:t>
            </a:r>
            <a:br>
              <a:rPr lang="en-C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C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https://</a:t>
            </a:r>
            <a:r>
              <a:rPr lang="en-CA" sz="105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raw.githubusercontent.com</a:t>
            </a: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</a:t>
            </a:r>
            <a:r>
              <a:rPr lang="en-CA" sz="105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raspberrypi</a:t>
            </a: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/pico-</a:t>
            </a:r>
            <a:r>
              <a:rPr lang="en-CA" sz="105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sdk</a:t>
            </a: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/1.3.1/</a:t>
            </a:r>
            <a:r>
              <a:rPr lang="en-CA" sz="105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src</a:t>
            </a: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/rp2040/</a:t>
            </a:r>
            <a:r>
              <a:rPr lang="en-CA" sz="1050" dirty="0" err="1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hardware_regs</a:t>
            </a:r>
            <a:r>
              <a:rPr lang="en-CA" sz="1050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  <a:t>/rp2040.svd</a:t>
            </a:r>
            <a:br>
              <a:rPr lang="en-CA" dirty="0">
                <a:latin typeface="Courier New" panose="02070309020205020404" pitchFamily="49" charset="0"/>
                <a:ea typeface="Open Sans" panose="020B0606030504020204" pitchFamily="34" charset="0"/>
                <a:cs typeface="Courier New" panose="02070309020205020404" pitchFamily="49" charset="0"/>
              </a:rPr>
            </a:br>
            <a:br>
              <a:rPr lang="en-C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CA" b="0" i="0" u="none" strike="noStrike" dirty="0">
                <a:solidFill>
                  <a:srgbClr val="2424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place it in the </a:t>
            </a:r>
            <a:r>
              <a:rPr lang="en-CA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r>
              <a:rPr lang="en-CA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vscode</a:t>
            </a:r>
            <a:r>
              <a:rPr lang="en-CA" b="0" i="0" u="none" strike="noStrike" dirty="0">
                <a:solidFill>
                  <a:srgbClr val="242424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directory so that the debugger can find it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86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075" y="475202"/>
            <a:ext cx="6764974" cy="15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9236B674-D226-7628-77A0-37BD8BFDE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362" y="2744770"/>
            <a:ext cx="7772400" cy="125823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63AB7-B8DB-32E0-2DC0-A7345F6F1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VSCode</a:t>
            </a:r>
            <a:r>
              <a:rPr lang="en-US" dirty="0"/>
              <a:t>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4C574-F94E-4163-163B-799CDB615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Cargo.toml</a:t>
            </a:r>
            <a:r>
              <a:rPr lang="en-US" dirty="0"/>
              <a:t>, uncomment the two lines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rp2040*</a:t>
            </a:r>
            <a:br>
              <a:rPr lang="en-US" dirty="0"/>
            </a:br>
            <a:br>
              <a:rPr lang="en-US" dirty="0"/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If you're not going to use a Board Support Package you'll need these: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rp2040-hal = { version="0.10", features=["rt", "critical-section-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impl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"] }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rp2040-boot2 = "0.3”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that the HAL is included</a:t>
            </a:r>
          </a:p>
          <a:p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 to run the debugger!</a:t>
            </a:r>
          </a:p>
        </p:txBody>
      </p:sp>
    </p:spTree>
    <p:extLst>
      <p:ext uri="{BB962C8B-B14F-4D97-AF65-F5344CB8AC3E}">
        <p14:creationId xmlns:p14="http://schemas.microsoft.com/office/powerpoint/2010/main" val="3889781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tool – Wokwi.com</a:t>
            </a:r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071" y="0"/>
            <a:ext cx="7405849" cy="505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</a:t>
            </a:r>
            <a:r>
              <a:rPr lang="en" dirty="0" err="1"/>
              <a:t>Wokwi.com</a:t>
            </a:r>
            <a:r>
              <a:rPr lang="en" dirty="0"/>
              <a:t>?       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(from </a:t>
            </a:r>
            <a:r>
              <a:rPr lang="en" sz="1800" dirty="0" err="1">
                <a:latin typeface="Open Sans"/>
                <a:ea typeface="Open Sans"/>
                <a:cs typeface="Open Sans"/>
                <a:sym typeface="Open Sans"/>
              </a:rPr>
              <a:t>docs.wokwi.com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/>
          </a:p>
        </p:txBody>
      </p:sp>
      <p:sp>
        <p:nvSpPr>
          <p:cNvPr id="276" name="Google Shape;276;p4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Wokwi</a:t>
            </a:r>
            <a:r>
              <a:rPr lang="en" dirty="0"/>
              <a:t> is an online Electronics simulator. You can use it to simulate Arduino, ESP32, STM32, and many other popular boards, parts and sensors.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Here are some quick examples of things you can make with </a:t>
            </a:r>
            <a:r>
              <a:rPr lang="en" dirty="0" err="1"/>
              <a:t>Wokwi</a:t>
            </a:r>
            <a:r>
              <a:rPr lang="en" dirty="0"/>
              <a:t>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Arduino Uno "Hello World"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Blink an LED on ESP32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Monitor the weather on ATtiny85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Control 32 Servos with Arduino Mega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Animate an LED Matrix with </a:t>
            </a:r>
            <a:r>
              <a:rPr lang="en" dirty="0" err="1"/>
              <a:t>FastLED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7 Segment Counter with </a:t>
            </a:r>
            <a:r>
              <a:rPr lang="en" dirty="0" err="1"/>
              <a:t>MicroPython</a:t>
            </a:r>
            <a:r>
              <a:rPr lang="en" dirty="0"/>
              <a:t> on ESP32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77" name="Google Shape;277;p46"/>
          <p:cNvSpPr/>
          <p:nvPr/>
        </p:nvSpPr>
        <p:spPr>
          <a:xfrm>
            <a:off x="5502050" y="2757050"/>
            <a:ext cx="2528400" cy="1185900"/>
          </a:xfrm>
          <a:prstGeom prst="wave">
            <a:avLst>
              <a:gd name="adj1" fmla="val 12500"/>
              <a:gd name="adj2" fmla="val 0"/>
            </a:avLst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Open Sans"/>
                <a:ea typeface="Open Sans"/>
                <a:cs typeface="Open Sans"/>
                <a:sym typeface="Open Sans"/>
              </a:rPr>
              <a:t>…and Pico!</a:t>
            </a:r>
            <a:endParaRPr sz="23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050" y="0"/>
            <a:ext cx="5547901" cy="503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RGB blinky</a:t>
            </a:r>
            <a:endParaRPr/>
          </a:p>
        </p:txBody>
      </p:sp>
      <p:pic>
        <p:nvPicPr>
          <p:cNvPr id="288" name="Google Shape;2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625" y="0"/>
            <a:ext cx="5591374" cy="503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25" y="1419675"/>
            <a:ext cx="3657825" cy="304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800" y="0"/>
            <a:ext cx="7760200" cy="502807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9"/>
          <p:cNvSpPr txBox="1">
            <a:spLocks noGrp="1"/>
          </p:cNvSpPr>
          <p:nvPr>
            <p:ph type="title"/>
          </p:nvPr>
        </p:nvSpPr>
        <p:spPr>
          <a:xfrm>
            <a:off x="487425" y="3024821"/>
            <a:ext cx="2711700" cy="831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Wokwi Version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0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301" name="Google Shape;301;p50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i="1">
                <a:latin typeface="Lobster"/>
                <a:ea typeface="Lobster"/>
                <a:cs typeface="Lobster"/>
                <a:sym typeface="Lobster"/>
              </a:rPr>
              <a:t>...with wee prizes...</a:t>
            </a:r>
            <a:endParaRPr sz="3600" i="1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1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307" name="Google Shape;307;p5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Who created the first artificial neural network and when?</a:t>
            </a:r>
            <a:endParaRPr sz="3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42603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Warren McCulloch and Walter Pitts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1943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Perceptron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Modelled using electrical circuits</a:t>
            </a:r>
            <a:endParaRPr/>
          </a:p>
        </p:txBody>
      </p:sp>
      <p:pic>
        <p:nvPicPr>
          <p:cNvPr id="313" name="Google Shape;31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5299" y="74200"/>
            <a:ext cx="4006999" cy="4878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Raspberry Pi Pico and Pico W overview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Why Rust?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Setting up for Rust development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Setting up Rust on a Pico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CA" dirty="0"/>
              <a:t>Simple Program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CA" dirty="0"/>
              <a:t>More complicate Program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 err="1"/>
              <a:t>Wokwi.com</a:t>
            </a:r>
            <a:r>
              <a:rPr lang="en" dirty="0"/>
              <a:t> and Pico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3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319" name="Google Shape;319;p53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What is an equivalent to the U of A’s main frame computer from the 80s?</a:t>
            </a:r>
            <a:endParaRPr sz="3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Amdahl 470 v/6</a:t>
            </a:r>
            <a:endParaRPr/>
          </a:p>
        </p:txBody>
      </p:sp>
      <p:sp>
        <p:nvSpPr>
          <p:cNvPr id="325" name="Google Shape;325;p54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Introduced : 1975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Dimensions overall: 63” x 70” x 26”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Keywords : Clones; Plug compat; IBM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Speed : 3.5 MIPS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Memory Size : up to 8MB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Memory Width : 32-bit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Cost : $3,750,000 (2020 $17,981,250)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26" name="Google Shape;32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100" y="152400"/>
            <a:ext cx="282414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45" y="152400"/>
            <a:ext cx="2742956" cy="1906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8645" y="2211154"/>
            <a:ext cx="2742956" cy="268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334" name="Google Shape;334;p55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Date Introduced : 2010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Dimensions overall: 2.7” x 2.1” x 0.6”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Speed : 8 - 11 MIPS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Memory Size : 32k  FLASH 2k SRAM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Cost : ~$20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Cost to make : &lt; $5</a:t>
            </a:r>
            <a:endParaRPr/>
          </a:p>
        </p:txBody>
      </p:sp>
      <p:pic>
        <p:nvPicPr>
          <p:cNvPr id="335" name="Google Shape;3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050" y="466375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341" name="Google Shape;341;p56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What are the most loved and hated languages in the 2022 Dice  survey</a:t>
            </a:r>
            <a:endParaRPr sz="3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loved</a:t>
            </a:r>
            <a:endParaRPr/>
          </a:p>
        </p:txBody>
      </p:sp>
      <p:pic>
        <p:nvPicPr>
          <p:cNvPr id="347" name="Google Shape;34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0650" y="0"/>
            <a:ext cx="6048801" cy="5048724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57"/>
          <p:cNvSpPr txBox="1"/>
          <p:nvPr/>
        </p:nvSpPr>
        <p:spPr>
          <a:xfrm>
            <a:off x="315950" y="1604975"/>
            <a:ext cx="36396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Rust 86.83%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Elixir 75.46%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Clojure 75.23%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TypeScript 73.46%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Julia 72.51%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Python 67.34%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hated</a:t>
            </a:r>
            <a:endParaRPr/>
          </a:p>
        </p:txBody>
      </p:sp>
      <p:sp>
        <p:nvSpPr>
          <p:cNvPr id="354" name="Google Shape;354;p5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3594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VBA (78.56 percent).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33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COBOL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(hated by 79.96 percent of developers)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MATLAB (80.84 percent), and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55" name="Google Shape;355;p58" descr="COBOL - Wikiped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525" y="-27325"/>
            <a:ext cx="3805975" cy="50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8"/>
          <p:cNvSpPr txBox="1"/>
          <p:nvPr/>
        </p:nvSpPr>
        <p:spPr>
          <a:xfrm>
            <a:off x="457200" y="457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hated</a:t>
            </a:r>
            <a:endParaRPr/>
          </a:p>
        </p:txBody>
      </p:sp>
      <p:sp>
        <p:nvSpPr>
          <p:cNvPr id="362" name="Google Shape;362;p5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3594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VBA (78.56 percent).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33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COBOL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(hated by 79.96 percent of developers)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MATLAB (80.84 percent), and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63" name="Google Shape;363;p59" descr="COBOL - Wikiped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525" y="-27325"/>
            <a:ext cx="3805975" cy="50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9"/>
          <p:cNvSpPr txBox="1"/>
          <p:nvPr/>
        </p:nvSpPr>
        <p:spPr>
          <a:xfrm>
            <a:off x="457200" y="457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59"/>
          <p:cNvSpPr/>
          <p:nvPr/>
        </p:nvSpPr>
        <p:spPr>
          <a:xfrm>
            <a:off x="6381975" y="3747050"/>
            <a:ext cx="1086900" cy="941400"/>
          </a:xfrm>
          <a:prstGeom prst="hexagon">
            <a:avLst>
              <a:gd name="adj" fmla="val 25000"/>
              <a:gd name="vf" fmla="val 115470"/>
            </a:avLst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60" descr="When you're asked to work on some VBA legacy code... : r/ProgrammerHumo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512" y="0"/>
            <a:ext cx="6240975" cy="503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Sources for the talk</a:t>
            </a:r>
            <a:endParaRPr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StevenKnudsen</a:t>
            </a:r>
            <a:r>
              <a:rPr lang="en" dirty="0"/>
              <a:t>/HackED2025Workshop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100" y="88475"/>
            <a:ext cx="2385000" cy="23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4">
            <a:alphaModFix/>
          </a:blip>
          <a:srcRect l="14535" t="30714" r="18757" b="26904"/>
          <a:stretch/>
        </p:blipFill>
        <p:spPr>
          <a:xfrm>
            <a:off x="6417100" y="2273556"/>
            <a:ext cx="2726901" cy="173257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Raspberry Pi Pico and Pico W</a:t>
            </a:r>
            <a:endParaRPr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64683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Raspberry Pi Pico is a low-cost, high-performance microcontroller board with flexible digital interfaces. Key features include:</a:t>
            </a:r>
            <a:endParaRPr sz="1400" dirty="0"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RP2040 microcontroller chip designed by Raspberry Pi in the United Kingdom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Dual-core Arm Cortex M0+ processor, flexible clock running up to 133 MHz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264 kB of SRAM, and 2MB of on-board flash memory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USB 1.1 with device and host support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Low-power sleep and dormant modes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Drag-and-drop programming using mass storage over USB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26 × multi-function GPIO pins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2 × SPI, 2 × I2C, 2 × UART, 3 × 12-bit ADC, 16 × controllable PWM channels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Accurate clock and timer on-chip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Temperature sensor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Accelerated floating-point libraries on-chip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8 × Programmable I/O (PIO) state machines for custom peripheral support</a:t>
            </a:r>
            <a:endParaRPr sz="1200" dirty="0"/>
          </a:p>
        </p:txBody>
      </p:sp>
      <p:sp>
        <p:nvSpPr>
          <p:cNvPr id="97" name="Google Shape;97;p18"/>
          <p:cNvSpPr txBox="1"/>
          <p:nvPr/>
        </p:nvSpPr>
        <p:spPr>
          <a:xfrm rot="-1768553">
            <a:off x="7461098" y="3463104"/>
            <a:ext cx="1561404" cy="338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Images from digikey.ca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25" y="1379250"/>
            <a:ext cx="2385000" cy="23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l="14535" t="30714" r="18757" b="26904"/>
          <a:stretch/>
        </p:blipFill>
        <p:spPr>
          <a:xfrm>
            <a:off x="4489875" y="1521606"/>
            <a:ext cx="2726901" cy="173257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Pico and Pico W</a:t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 rot="2642">
            <a:off x="7511648" y="4619452"/>
            <a:ext cx="1561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Images from digikey.ca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537100" y="3867100"/>
            <a:ext cx="801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$CA5.80 at </a:t>
            </a:r>
            <a:r>
              <a:rPr lang="en" sz="18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Mouser.ca</a:t>
            </a:r>
            <a:r>
              <a:rPr lang="en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                              $CA8.34 at </a:t>
            </a:r>
            <a:r>
              <a:rPr lang="en" sz="18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canada.newark.com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 with the Pico - MicroPython</a:t>
            </a:r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main reference is a very good tutorial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https://projects.raspberrypi.org/en/projects/getting-started-with-the-pico/0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4475" y="2240050"/>
            <a:ext cx="4615050" cy="259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378012" y="688750"/>
            <a:ext cx="6311325" cy="420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1693425" y="4527000"/>
            <a:ext cx="5680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 dirty="0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https://projects.raspberrypi.org/en/projects/getting-started-with-the-pico/1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Pico on breadboard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RPi Pico Pins</a:t>
            </a:r>
            <a:endParaRPr dirty="0"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9975" y="0"/>
            <a:ext cx="5490276" cy="50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5394</TotalTime>
  <Words>1207</Words>
  <Application>Microsoft Macintosh PowerPoint</Application>
  <PresentationFormat>On-screen Show (16:9)</PresentationFormat>
  <Paragraphs>164</Paragraphs>
  <Slides>37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Open Sans</vt:lpstr>
      <vt:lpstr>Lobster</vt:lpstr>
      <vt:lpstr>Courier New</vt:lpstr>
      <vt:lpstr>source-code-pro</vt:lpstr>
      <vt:lpstr>Roboto</vt:lpstr>
      <vt:lpstr>Arial</vt:lpstr>
      <vt:lpstr>Economica</vt:lpstr>
      <vt:lpstr>Luxe</vt:lpstr>
      <vt:lpstr>HackED 2025 Raspberry Pi Pico with Rust</vt:lpstr>
      <vt:lpstr>PowerPoint Presentation</vt:lpstr>
      <vt:lpstr>Outline</vt:lpstr>
      <vt:lpstr>Sources for the talk</vt:lpstr>
      <vt:lpstr>Raspberry Pi Pico and Pico W</vt:lpstr>
      <vt:lpstr>Raspberry Pi Pico and Pico W</vt:lpstr>
      <vt:lpstr>Getting started with the Pico - MicroPython</vt:lpstr>
      <vt:lpstr>Pico on breadboard</vt:lpstr>
      <vt:lpstr>RPi Pico Pins</vt:lpstr>
      <vt:lpstr>PowerPoint Presentation</vt:lpstr>
      <vt:lpstr>Assumptions</vt:lpstr>
      <vt:lpstr>Installing Rust</vt:lpstr>
      <vt:lpstr>rp-rs</vt:lpstr>
      <vt:lpstr>VSCode</vt:lpstr>
      <vt:lpstr>Pico in boot select (bootsel) mode</vt:lpstr>
      <vt:lpstr>Probe-rs – gdb effectively</vt:lpstr>
      <vt:lpstr>Blinky program example</vt:lpstr>
      <vt:lpstr>VSCode work</vt:lpstr>
      <vt:lpstr>VSCode work</vt:lpstr>
      <vt:lpstr>VSCode work</vt:lpstr>
      <vt:lpstr>One more tool – Wokwi.com</vt:lpstr>
      <vt:lpstr>PowerPoint Presentation</vt:lpstr>
      <vt:lpstr>What is Wokwi.com?       (from docs.wokwi.com)</vt:lpstr>
      <vt:lpstr>PowerPoint Presentation</vt:lpstr>
      <vt:lpstr>Simple RGB blinky</vt:lpstr>
      <vt:lpstr>Wokwi Version</vt:lpstr>
      <vt:lpstr>Trivia</vt:lpstr>
      <vt:lpstr>Trivia</vt:lpstr>
      <vt:lpstr>PowerPoint Presentation</vt:lpstr>
      <vt:lpstr>Trivia</vt:lpstr>
      <vt:lpstr>Amdahl 470 v/6</vt:lpstr>
      <vt:lpstr>Arduino</vt:lpstr>
      <vt:lpstr>Trivia</vt:lpstr>
      <vt:lpstr>Most loved</vt:lpstr>
      <vt:lpstr>Most hated</vt:lpstr>
      <vt:lpstr>Most hated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Steven Knudsen</cp:lastModifiedBy>
  <cp:revision>10</cp:revision>
  <cp:lastPrinted>2024-11-03T22:15:53Z</cp:lastPrinted>
  <dcterms:modified xsi:type="dcterms:W3CDTF">2025-02-16T19:34:32Z</dcterms:modified>
</cp:coreProperties>
</file>